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Lato"/>
      <p:regular r:id="rId59"/>
      <p:bold r:id="rId60"/>
      <p:italic r:id="rId61"/>
      <p:boldItalic r:id="rId62"/>
    </p:embeddedFont>
    <p:embeddedFont>
      <p:font typeface="Helvetica Neue"/>
      <p:regular r:id="rId63"/>
      <p:bold r:id="rId64"/>
      <p:italic r:id="rId65"/>
      <p:boldItalic r:id="rId66"/>
    </p:embeddedFont>
    <p:embeddedFont>
      <p:font typeface="Roboto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EB8C1EE-3D26-424D-89C7-1383D408B1EA}">
  <a:tblStyle styleId="{9EB8C1EE-3D26-424D-89C7-1383D408B1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-bold.fntdata"/><Relationship Id="rId63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65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68" Type="http://schemas.openxmlformats.org/officeDocument/2006/relationships/font" Target="fonts/RobotoMono-bold.fntdata"/><Relationship Id="rId23" Type="http://schemas.openxmlformats.org/officeDocument/2006/relationships/slide" Target="slides/slide18.xml"/><Relationship Id="rId67" Type="http://schemas.openxmlformats.org/officeDocument/2006/relationships/font" Target="fonts/RobotoMono-regular.fntdata"/><Relationship Id="rId60" Type="http://schemas.openxmlformats.org/officeDocument/2006/relationships/font" Target="fonts/La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Lato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8d9bab6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5c8d9bab6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35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c5f6fd256_1_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c5f6fd256_1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c60676a01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g5c60676a01_1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p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8" name="Google Shape;308;p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6" name="Google Shape;316;p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p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c5f6fd256_1_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c5f6fd256_1_1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5" name="Google Shape;365;p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c5f6fd256_1_1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c5f6fd256_1_1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p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5" name="Google Shape;385;p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Google Shape;391;p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p1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p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5c5f6fd256_1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5c5f6fd256_1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c5f6fd256_1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c5f6fd256_1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c5f6fd256_1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c5f6fd256_1_2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c63192d45_1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c63192d45_1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Google Shape;437;p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c63192d45_1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c63192d45_1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not forget to clear containers after the session docker rm -f $(docker ps -aq)</a:t>
            </a:r>
            <a:endParaRPr/>
          </a:p>
        </p:txBody>
      </p:sp>
      <p:sp>
        <p:nvSpPr>
          <p:cNvPr id="104" name="Google Shape;10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c5f6fd256_1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6" name="Google Shape;116;g5c5f6fd256_1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2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1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2"/>
          <p:cNvSpPr txBox="1"/>
          <p:nvPr>
            <p:ph type="title"/>
          </p:nvPr>
        </p:nvSpPr>
        <p:spPr>
          <a:xfrm>
            <a:off x="685800" y="1867780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DB"/>
              </a:buClr>
              <a:buSzPts val="3000"/>
              <a:buFont typeface="Arial"/>
              <a:buNone/>
              <a:defRPr>
                <a:solidFill>
                  <a:srgbClr val="2388DB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DB"/>
              </a:buClr>
              <a:buSzPts val="3000"/>
              <a:buFont typeface="Arial"/>
              <a:buNone/>
              <a:defRPr>
                <a:solidFill>
                  <a:srgbClr val="2388DB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DB"/>
              </a:buClr>
              <a:buSzPts val="3000"/>
              <a:buFont typeface="Arial"/>
              <a:buNone/>
              <a:defRPr>
                <a:solidFill>
                  <a:srgbClr val="2388DB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DB"/>
              </a:buClr>
              <a:buSzPts val="3000"/>
              <a:buFont typeface="Arial"/>
              <a:buNone/>
              <a:defRPr>
                <a:solidFill>
                  <a:srgbClr val="2388DB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DB"/>
              </a:buClr>
              <a:buSzPts val="3000"/>
              <a:buFont typeface="Arial"/>
              <a:buNone/>
              <a:defRPr>
                <a:solidFill>
                  <a:srgbClr val="2388DB"/>
                </a:solidFill>
              </a:defRPr>
            </a:lvl5pPr>
            <a:lvl6pPr indent="-4191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6pPr>
            <a:lvl7pPr indent="-4191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7pPr>
            <a:lvl8pPr indent="-4191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8pPr>
            <a:lvl9pPr indent="-4191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4191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2pPr>
            <a:lvl3pPr indent="-4191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3pPr>
            <a:lvl4pPr indent="-4191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4pPr>
            <a:lvl5pPr indent="-4191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5pPr>
            <a:lvl6pPr indent="-4191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6pPr>
            <a:lvl7pPr indent="-4191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7pPr>
            <a:lvl8pPr indent="-4191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8pPr>
            <a:lvl9pPr indent="-4191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4191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2pPr>
            <a:lvl3pPr indent="-4191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3pPr>
            <a:lvl4pPr indent="-4191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4pPr>
            <a:lvl5pPr indent="-4191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5pPr>
            <a:lvl6pPr indent="-4191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6pPr>
            <a:lvl7pPr indent="-4191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7pPr>
            <a:lvl8pPr indent="-4191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8pPr>
            <a:lvl9pPr indent="-4191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92274" y="1200149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4191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2pPr>
            <a:lvl3pPr indent="-4191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3pPr>
            <a:lvl4pPr indent="-4191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4pPr>
            <a:lvl5pPr indent="-4191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5pPr>
            <a:lvl6pPr indent="-4191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6pPr>
            <a:lvl7pPr indent="-4191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7pPr>
            <a:lvl8pPr indent="-4191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8pPr>
            <a:lvl9pPr indent="-4191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bg>
      <p:bgPr>
        <a:solidFill>
          <a:srgbClr val="2388DB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4;p8" id="31" name="Google Shape;31;p6"/>
          <p:cNvPicPr preferRelativeResize="0"/>
          <p:nvPr/>
        </p:nvPicPr>
        <p:blipFill rotWithShape="1">
          <a:blip r:embed="rId2">
            <a:alphaModFix amt="5000"/>
          </a:blip>
          <a:srcRect b="20693" l="0" r="0" t="20699"/>
          <a:stretch/>
        </p:blipFill>
        <p:spPr>
          <a:xfrm>
            <a:off x="183925" y="0"/>
            <a:ext cx="87761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>
            <p:ph type="title"/>
          </p:nvPr>
        </p:nvSpPr>
        <p:spPr>
          <a:xfrm>
            <a:off x="685800" y="1867780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  <a:defRPr sz="7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" showMasterSp="0">
  <p:cSld name="CUSTOM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47;p9" id="35" name="Google Shape;35;p7"/>
          <p:cNvPicPr preferRelativeResize="0"/>
          <p:nvPr/>
        </p:nvPicPr>
        <p:blipFill rotWithShape="1">
          <a:blip r:embed="rId2">
            <a:alphaModFix amt="3000"/>
          </a:blip>
          <a:srcRect b="0" l="0" r="0" t="0"/>
          <a:stretch/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419100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2pPr>
            <a:lvl3pPr indent="-4191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3pPr>
            <a:lvl4pPr indent="-4191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4pPr>
            <a:lvl5pPr indent="-4191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5pPr>
            <a:lvl6pPr indent="-4191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6pPr>
            <a:lvl7pPr indent="-4191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7pPr>
            <a:lvl8pPr indent="-4191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8pPr>
            <a:lvl9pPr indent="-4191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 showMasterSp="0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idx="1" type="body"/>
          </p:nvPr>
        </p:nvSpPr>
        <p:spPr>
          <a:xfrm>
            <a:off x="457200" y="440630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DB"/>
              </a:buClr>
              <a:buSzPts val="1800"/>
              <a:buFont typeface="Arial"/>
              <a:buNone/>
              <a:defRPr sz="1800">
                <a:solidFill>
                  <a:srgbClr val="2388DB"/>
                </a:solidFill>
              </a:defRPr>
            </a:lvl1pPr>
          </a:lstStyle>
          <a:p/>
        </p:txBody>
      </p:sp>
      <p:sp>
        <p:nvSpPr>
          <p:cNvPr id="41" name="Google Shape;41;p8"/>
          <p:cNvSpPr/>
          <p:nvPr/>
        </p:nvSpPr>
        <p:spPr>
          <a:xfrm>
            <a:off x="4273" y="-1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" name="Google Shape;42;p8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1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Google Shape;41;p7" id="43" name="Google Shape;43;p8"/>
          <p:cNvPicPr preferRelativeResize="0"/>
          <p:nvPr/>
        </p:nvPicPr>
        <p:blipFill rotWithShape="1">
          <a:blip r:embed="rId2">
            <a:alphaModFix amt="5000"/>
          </a:blip>
          <a:srcRect b="25395" l="0" r="21519" t="24898"/>
          <a:stretch/>
        </p:blipFill>
        <p:spPr>
          <a:xfrm>
            <a:off x="2260599" y="0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457200" y="1549524"/>
            <a:ext cx="43326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_1" showMasterSp="0">
  <p:cSld name="TITLE_ONLY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-2" y="73710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Google Shape;48;p9"/>
          <p:cNvCxnSpPr/>
          <p:nvPr/>
        </p:nvCxnSpPr>
        <p:spPr>
          <a:xfrm>
            <a:off x="0" y="76804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1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309599" y="11435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rgbClr val="2388DB"/>
                </a:solidFill>
              </a:defRPr>
            </a:lvl1pPr>
            <a:lvl2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rgbClr val="2388DB"/>
                </a:solidFill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rgbClr val="2388DB"/>
                </a:solidFill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rgbClr val="2388DB"/>
                </a:solidFill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rgbClr val="2388DB"/>
                </a:solidFill>
              </a:defRPr>
            </a:lvl5pPr>
            <a:lvl6pPr indent="-4191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6pPr>
            <a:lvl7pPr indent="-419100" lvl="6" marL="3200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7pPr>
            <a:lvl8pPr indent="-419100" lvl="7" marL="3657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○"/>
              <a:defRPr/>
            </a:lvl8pPr>
            <a:lvl9pPr indent="-419100" lvl="8" marL="4114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■"/>
              <a:defRPr/>
            </a:lvl9pPr>
          </a:lstStyle>
          <a:p/>
        </p:txBody>
      </p:sp>
      <p:pic>
        <p:nvPicPr>
          <p:cNvPr descr="Google Shape;35;p6" id="50" name="Google Shape;50;p9"/>
          <p:cNvPicPr preferRelativeResize="0"/>
          <p:nvPr/>
        </p:nvPicPr>
        <p:blipFill rotWithShape="1">
          <a:blip r:embed="rId2">
            <a:alphaModFix amt="5000"/>
          </a:blip>
          <a:srcRect b="25395" l="0" r="21519" t="24898"/>
          <a:stretch/>
        </p:blipFill>
        <p:spPr>
          <a:xfrm>
            <a:off x="2256324" y="759074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>
            <p:ph type="title"/>
          </p:nvPr>
        </p:nvSpPr>
        <p:spPr>
          <a:xfrm>
            <a:off x="309599" y="2287549"/>
            <a:ext cx="4332600" cy="15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;p1" id="54" name="Google Shape;54;p10"/>
          <p:cNvPicPr preferRelativeResize="0"/>
          <p:nvPr/>
        </p:nvPicPr>
        <p:blipFill rotWithShape="1">
          <a:blip r:embed="rId2">
            <a:alphaModFix/>
          </a:blip>
          <a:srcRect b="89049" l="0" r="0" t="0"/>
          <a:stretch/>
        </p:blipFill>
        <p:spPr>
          <a:xfrm>
            <a:off x="0" y="4551574"/>
            <a:ext cx="9144000" cy="5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rial"/>
              <a:buNone/>
              <a:defRPr sz="1000">
                <a:solidFill>
                  <a:srgbClr val="59595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1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" name="Google Shape;7;p1"/>
          <p:cNvCxnSpPr/>
          <p:nvPr/>
        </p:nvCxnSpPr>
        <p:spPr>
          <a:xfrm>
            <a:off x="0" y="112787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1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" name="Google Shape;8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91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○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191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■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191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19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○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19100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■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19100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19100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○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19100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■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Google Shape;18;p3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38851" y="43262"/>
            <a:ext cx="1063400" cy="1063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4419600" y="4627562"/>
            <a:ext cx="21336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22.png"/><Relationship Id="rId13" Type="http://schemas.openxmlformats.org/officeDocument/2006/relationships/image" Target="../media/image29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62.jpg"/><Relationship Id="rId1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45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36.png"/><Relationship Id="rId13" Type="http://schemas.openxmlformats.org/officeDocument/2006/relationships/image" Target="../media/image43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60.png"/><Relationship Id="rId7" Type="http://schemas.openxmlformats.org/officeDocument/2006/relationships/image" Target="../media/image32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jpg"/><Relationship Id="rId4" Type="http://schemas.openxmlformats.org/officeDocument/2006/relationships/hyperlink" Target="http://clipart-library.com/clipart/390635.htm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youtube.com/watch?v=wW9CczMww_A&amp;list=PLvmPtYZtoXOENHJiAQc6HmV2jmuexKfrJ" TargetMode="External"/><Relationship Id="rId4" Type="http://schemas.openxmlformats.org/officeDocument/2006/relationships/hyperlink" Target="https://discuss.kubernetes.io/" TargetMode="External"/><Relationship Id="rId5" Type="http://schemas.openxmlformats.org/officeDocument/2006/relationships/hyperlink" Target="https://slack.k8s.io/" TargetMode="External"/><Relationship Id="rId6" Type="http://schemas.openxmlformats.org/officeDocument/2006/relationships/hyperlink" Target="https://www.youtube.com/channel/UCvqbFHwN-nwalWPjPUKpvTA/playlists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35.238.163.103/" TargetMode="External"/><Relationship Id="rId4" Type="http://schemas.openxmlformats.org/officeDocument/2006/relationships/hyperlink" Target="http://35.238.163.10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4294967295" type="subTitle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DB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2388DB"/>
                </a:solidFill>
                <a:latin typeface="Arial"/>
                <a:ea typeface="Arial"/>
                <a:cs typeface="Arial"/>
                <a:sym typeface="Arial"/>
              </a:rPr>
              <a:t>An Introduction</a:t>
            </a:r>
            <a:endParaRPr>
              <a:solidFill>
                <a:srgbClr val="2388DB"/>
              </a:solidFill>
            </a:endParaRPr>
          </a:p>
        </p:txBody>
      </p:sp>
      <p:pic>
        <p:nvPicPr>
          <p:cNvPr descr="Google Shape;56;p10" id="61" name="Google Shape;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6250" y="2199700"/>
            <a:ext cx="2042001" cy="2042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/>
          <p:nvPr>
            <p:ph idx="4294967295" type="ctrTitle"/>
          </p:nvPr>
        </p:nvSpPr>
        <p:spPr>
          <a:xfrm>
            <a:off x="685800" y="1867780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Kubernetes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Arial"/>
              <a:buNone/>
            </a:pPr>
            <a:r>
              <a:rPr lang="en-US"/>
              <a:t>Why we need </a:t>
            </a:r>
            <a:r>
              <a:rPr lang="en-US"/>
              <a:t>orchestrators</a:t>
            </a:r>
            <a:r>
              <a:rPr lang="en-US"/>
              <a:t>?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Multi nodes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Security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Scale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Resource management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Load balancing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Health check and monitoring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40"/>
              <a:buFont typeface="Arial"/>
              <a:buNone/>
            </a:pPr>
            <a:r>
              <a:rPr lang="en-US"/>
              <a:t>Orchestrators</a:t>
            </a:r>
            <a:endParaRPr/>
          </a:p>
        </p:txBody>
      </p:sp>
      <p:pic>
        <p:nvPicPr>
          <p:cNvPr descr="Compute_AmazonECS_LARGE2-273x300.pn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3153" y="1318404"/>
            <a:ext cx="1241785" cy="1364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tainerservice.png" id="133" name="Google Shape;13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6845" y="1192371"/>
            <a:ext cx="3337623" cy="1616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_Hl-1BN46JLiTh8UM.png" id="134" name="Google Shape;13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2189" y="3182945"/>
            <a:ext cx="1806938" cy="17804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sosphere-logo.png" id="135" name="Google Shape;13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5812" y="2973117"/>
            <a:ext cx="2200090" cy="22000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17.png" id="136" name="Google Shape;136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2110" y="1185821"/>
            <a:ext cx="1667495" cy="161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vicon-194x194-bb8de46a.png" id="137" name="Google Shape;137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41747" y="3390864"/>
            <a:ext cx="1364598" cy="136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Does “Kubernetes” Mean?</a:t>
            </a:r>
            <a:endParaRPr/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18688" y="1621124"/>
            <a:ext cx="4116000" cy="1651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Greek for “pilot” or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“Helmsman of a ship”</a:t>
            </a:r>
            <a:endParaRPr/>
          </a:p>
        </p:txBody>
      </p:sp>
      <p:pic>
        <p:nvPicPr>
          <p:cNvPr descr="Google Shape;112;p17" id="144" name="Google Shape;14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149" y="2059600"/>
            <a:ext cx="2042002" cy="20420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00" kx="0" rotWithShape="0" algn="bl" stA="50000" stPos="0" sy="-100000" ky="0"/>
          </a:effectLst>
        </p:spPr>
      </p:pic>
      <p:pic>
        <p:nvPicPr>
          <p:cNvPr descr="Google Shape;113;p17" id="145" name="Google Shape;14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512" y="3332100"/>
            <a:ext cx="5448579" cy="14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Kubernetes?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Project that was spun out of Google as an open source container orchestration platform.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Built from the lessons learned in the experiences of developing and running Google’s Borg and Omega.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Designed from the ground-up as a </a:t>
            </a:r>
            <a:r>
              <a:rPr b="1" lang="en-US" sz="2400"/>
              <a:t>loosely coupled</a:t>
            </a:r>
            <a:r>
              <a:rPr lang="en-US" sz="2400"/>
              <a:t> collection of components centred around deploying, maintaining and scaling workloads.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Does Kubernetes do?</a:t>
            </a:r>
            <a:endParaRPr/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Known as the </a:t>
            </a:r>
            <a:r>
              <a:rPr b="1" lang="en-US" sz="2400"/>
              <a:t>linux kernel of distributed systems</a:t>
            </a:r>
            <a:r>
              <a:rPr lang="en-US" sz="2400"/>
              <a:t>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Abstracts away the underlying hardware</a:t>
            </a:r>
            <a:r>
              <a:rPr b="0" lang="en-US" sz="2400"/>
              <a:t> of the nodes and provides a uniform interface for workloads to be both deployed and consume the shared pool of resources.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Works as an engine for resolving state by converging actual and the </a:t>
            </a:r>
            <a:r>
              <a:rPr b="1" lang="en-US" sz="2400"/>
              <a:t>desired state</a:t>
            </a:r>
            <a:r>
              <a:rPr lang="en-US" sz="2400"/>
              <a:t> of the system.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State machine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Kubernetes will </a:t>
            </a:r>
            <a:r>
              <a:rPr b="1" lang="en-US" sz="2400"/>
              <a:t>ALWAYS</a:t>
            </a:r>
            <a:r>
              <a:rPr lang="en-US" sz="2400"/>
              <a:t> try and steer the cluster to its desired state.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Me:</a:t>
            </a:r>
            <a:r>
              <a:rPr b="0" lang="en-US" sz="2400"/>
              <a:t> “I want 3 healthy instances of redis to always be running.”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Kubernetes:</a:t>
            </a:r>
            <a:r>
              <a:rPr b="0" lang="en-US" sz="2400"/>
              <a:t> “Okay, I’ll ensure there are always 3 instances up and running.”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Kubernetes:</a:t>
            </a:r>
            <a:r>
              <a:rPr b="0" lang="en-US" sz="2400"/>
              <a:t> “Oh look, one has died. I’m going to attempt to spin up a new one.”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</a:pPr>
            <a:r>
              <a:rPr lang="en-US" sz="3500"/>
              <a:t>What can Kubernetes REALLY do?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Autoscale Workloads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3D85C6"/>
                </a:solidFill>
              </a:rPr>
              <a:t>Blue</a:t>
            </a:r>
            <a:r>
              <a:rPr lang="en-US" sz="2400">
                <a:solidFill>
                  <a:srgbClr val="000000"/>
                </a:solidFill>
              </a:rPr>
              <a:t>/</a:t>
            </a:r>
            <a:r>
              <a:rPr lang="en-US" sz="2400">
                <a:solidFill>
                  <a:srgbClr val="6AA84F"/>
                </a:solidFill>
              </a:rPr>
              <a:t>Green</a:t>
            </a:r>
            <a:r>
              <a:rPr lang="en-US" sz="2400">
                <a:solidFill>
                  <a:srgbClr val="000000"/>
                </a:solidFill>
              </a:rPr>
              <a:t> Deployments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 off jobs and scheduled cronjobs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 Stateless and Stateful Applications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native methods of service discovery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Provide security model using RBAC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Most Importantly...</a:t>
            </a:r>
            <a:endParaRPr/>
          </a:p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457200" y="1607199"/>
            <a:ext cx="8229600" cy="2447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800"/>
              <a:t>Use the </a:t>
            </a:r>
            <a:r>
              <a:rPr b="1" lang="en-US" sz="4800"/>
              <a:t>SAME</a:t>
            </a:r>
            <a:r>
              <a:rPr b="1" lang="en-US"/>
              <a:t> </a:t>
            </a:r>
            <a:r>
              <a:rPr lang="en-US" sz="4800"/>
              <a:t>API </a:t>
            </a:r>
            <a:br>
              <a:rPr lang="en-US" sz="4800"/>
            </a:br>
            <a:r>
              <a:rPr lang="en-US" sz="4800"/>
              <a:t>across bare metal and </a:t>
            </a:r>
            <a:r>
              <a:rPr b="1" lang="en-US" sz="4800"/>
              <a:t>EVERY</a:t>
            </a:r>
            <a:r>
              <a:rPr lang="en-US" sz="4800"/>
              <a:t> cloud provider!!!</a:t>
            </a:r>
            <a:endParaRPr/>
          </a:p>
        </p:txBody>
      </p:sp>
      <p:pic>
        <p:nvPicPr>
          <p:cNvPr descr="Google Shape;151;p23" id="176" name="Google Shape;1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9549" y="3975549"/>
            <a:ext cx="1754451" cy="116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Stats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5</a:t>
            </a:r>
            <a:r>
              <a:rPr lang="en-US"/>
              <a:t>4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,000 stars on Github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18,000 forks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2000+ Contributors to K8s Core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discussed Repository by a large margin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b="1" lang="en-US"/>
              <a:t>69,000+</a:t>
            </a:r>
            <a:r>
              <a:rPr b="0" lang="en-US"/>
              <a:t> users in Slack Team</a:t>
            </a:r>
            <a:endParaRPr/>
          </a:p>
        </p:txBody>
      </p:sp>
      <p:pic>
        <p:nvPicPr>
          <p:cNvPr descr="Google Shape;165;p25" id="183" name="Google Shape;18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87199" y="1200150"/>
            <a:ext cx="1699601" cy="141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8289900" y="4785700"/>
            <a:ext cx="8541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10/2018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Who </a:t>
            </a:r>
            <a:r>
              <a:rPr lang="en-US"/>
              <a:t>B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uil</a:t>
            </a:r>
            <a:r>
              <a:rPr lang="en-US"/>
              <a:t>t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K8S</a:t>
            </a:r>
            <a:endParaRPr/>
          </a:p>
        </p:txBody>
      </p:sp>
      <p:pic>
        <p:nvPicPr>
          <p:cNvPr descr="ffd852c8e8452bebe6eace77929a23af.png" id="190" name="Google Shape;19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9173" y="1656127"/>
            <a:ext cx="2085654" cy="20856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80px-RedHat.svg.png" id="191" name="Google Shape;1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484" y="1656128"/>
            <a:ext cx="2567004" cy="8282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awei-logo-A8C7CBCAA8-seeklogo.com.png" id="192" name="Google Shape;19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108" y="2877867"/>
            <a:ext cx="880891" cy="85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00px-ZTE-logo.svg.png" id="193" name="Google Shape;19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2224" y="3077137"/>
            <a:ext cx="1181724" cy="570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-Logo.png" id="194" name="Google Shape;19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9397" y="3832212"/>
            <a:ext cx="3916417" cy="1440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2_512.png" id="195" name="Google Shape;195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1554" y="4334530"/>
            <a:ext cx="880891" cy="483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(1).jpeg" id="196" name="Google Shape;196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88863" y="4030370"/>
            <a:ext cx="1367988" cy="85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(2).png" id="197" name="Google Shape;197;p2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47850" y="1344555"/>
            <a:ext cx="2232942" cy="85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00px-Fujitsu-Logo.svg.png" id="198" name="Google Shape;198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168168" y="4043070"/>
            <a:ext cx="1824256" cy="857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9" name="Google Shape;199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90965" y="1920204"/>
            <a:ext cx="1557500" cy="15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80px-Amazon_logo.svg.png" id="200" name="Google Shape;200;p2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046512" y="3313969"/>
            <a:ext cx="1799203" cy="5411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00px-Docker_container_engine_logo.png" id="201" name="Google Shape;201;p2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201439" y="1923130"/>
            <a:ext cx="2253791" cy="155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About Me</a:t>
            </a:r>
            <a:endParaRPr/>
          </a:p>
        </p:txBody>
      </p:sp>
      <p:sp>
        <p:nvSpPr>
          <p:cNvPr id="68" name="Google Shape;68;p12"/>
          <p:cNvSpPr txBox="1"/>
          <p:nvPr/>
        </p:nvSpPr>
        <p:spPr>
          <a:xfrm>
            <a:off x="457202" y="1616574"/>
            <a:ext cx="3685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Lato"/>
              <a:buNone/>
            </a:pPr>
            <a:r>
              <a:rPr b="1" i="0" lang="en-US" sz="24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Oleg Sucharevich</a:t>
            </a:r>
            <a:endParaRPr/>
          </a:p>
        </p:txBody>
      </p:sp>
      <p:pic>
        <p:nvPicPr>
          <p:cNvPr descr="Google Shape;65;p14" id="69" name="Google Shape;6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989" y="2552225"/>
            <a:ext cx="1092001" cy="109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6;p14" id="70" name="Google Shape;7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9639" y="2552225"/>
            <a:ext cx="1092002" cy="1092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7;p14" id="71" name="Google Shape;7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6289" y="2567900"/>
            <a:ext cx="1092001" cy="1060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68;p14" id="72" name="Google Shape;7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989" y="3923974"/>
            <a:ext cx="780201" cy="7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/>
        </p:nvSpPr>
        <p:spPr>
          <a:xfrm>
            <a:off x="1420889" y="4051274"/>
            <a:ext cx="3327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Lato"/>
              <a:buNone/>
            </a:pPr>
            <a:r>
              <a:rPr b="1" i="0" lang="en-US" sz="24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github.com/olegsu</a:t>
            </a:r>
            <a:endParaRPr/>
          </a:p>
        </p:txBody>
      </p:sp>
      <p:pic>
        <p:nvPicPr>
          <p:cNvPr id="74" name="Google Shape;74;p12"/>
          <p:cNvPicPr preferRelativeResize="0"/>
          <p:nvPr/>
        </p:nvPicPr>
        <p:blipFill rotWithShape="1">
          <a:blip r:embed="rId7">
            <a:alphaModFix/>
          </a:blip>
          <a:srcRect b="23594" l="17493" r="15427" t="0"/>
          <a:stretch/>
        </p:blipFill>
        <p:spPr>
          <a:xfrm>
            <a:off x="4837117" y="1416600"/>
            <a:ext cx="3849681" cy="328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Who </a:t>
            </a:r>
            <a:r>
              <a:rPr lang="en-US"/>
              <a:t>U</a:t>
            </a: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ses K8S</a:t>
            </a:r>
            <a:endParaRPr/>
          </a:p>
        </p:txBody>
      </p:sp>
      <p:pic>
        <p:nvPicPr>
          <p:cNvPr descr="Image" id="207" name="Google Shape;20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286" y="1531918"/>
            <a:ext cx="1630014" cy="978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4656" y="2756622"/>
            <a:ext cx="1284540" cy="786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9" name="Google Shape;20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1478" y="1248518"/>
            <a:ext cx="1184346" cy="11843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9912" y="1506538"/>
            <a:ext cx="1630014" cy="668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1" name="Google Shape;211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80481" y="2600829"/>
            <a:ext cx="1983038" cy="7451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2" name="Google Shape;212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5695" y="1108874"/>
            <a:ext cx="1630014" cy="16300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3" name="Google Shape;213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78528" y="3886063"/>
            <a:ext cx="1184347" cy="9844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4" name="Google Shape;214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14804" y="2618004"/>
            <a:ext cx="1487676" cy="106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6206" y="3786134"/>
            <a:ext cx="1046173" cy="1184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6" name="Google Shape;216;p3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43219" y="3772003"/>
            <a:ext cx="1063401" cy="1212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7" name="Google Shape;217;p3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123777" y="3563300"/>
            <a:ext cx="1630014" cy="163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685800" y="1867780"/>
            <a:ext cx="7772400" cy="1648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68"/>
              <a:buFont typeface="Arial"/>
              <a:buNone/>
            </a:pPr>
            <a:r>
              <a:rPr lang="en-US" sz="4968"/>
              <a:t>Architecture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68"/>
              <a:buFont typeface="Arial"/>
              <a:buNone/>
            </a:pPr>
            <a:r>
              <a:rPr lang="en-US" sz="4968"/>
              <a:t>Overview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03 Kubernetes</a:t>
            </a:r>
            <a:endParaRPr/>
          </a:p>
        </p:txBody>
      </p:sp>
      <p:graphicFrame>
        <p:nvGraphicFramePr>
          <p:cNvPr id="228" name="Google Shape;228;p32"/>
          <p:cNvGraphicFramePr/>
          <p:nvPr/>
        </p:nvGraphicFramePr>
        <p:xfrm>
          <a:off x="870563" y="169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{9EB8C1EE-3D26-424D-89C7-1383D408B1EA}</a:tableStyleId>
              </a:tblPr>
              <a:tblGrid>
                <a:gridCol w="7402875"/>
              </a:tblGrid>
              <a:tr h="2011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checkout kubernetes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config 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current-context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apply -f release/kubernetes-manifests.yaml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0245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18;p33" id="233" name="Google Shape;2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888" y="0"/>
            <a:ext cx="824823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685800" y="1867780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968"/>
              <a:buFont typeface="Arial"/>
              <a:buNone/>
            </a:pPr>
            <a:r>
              <a:rPr lang="en-US" sz="4968"/>
              <a:t>API And Object Model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 Overview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457200" y="1451274"/>
            <a:ext cx="4592100" cy="3474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US"/>
              <a:t>REST API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true </a:t>
            </a:r>
            <a:r>
              <a:rPr b="1" lang="en-US"/>
              <a:t>keystone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Kubernetes.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Char char="●"/>
            </a:pPr>
            <a:r>
              <a:rPr b="1" lang="en-US"/>
              <a:t>Everything</a:t>
            </a:r>
            <a:r>
              <a:rPr b="0" lang="en-US"/>
              <a:t> within the Kubernetes is as an </a:t>
            </a:r>
            <a:r>
              <a:rPr b="1" lang="en-US"/>
              <a:t>API Object</a:t>
            </a:r>
            <a:r>
              <a:rPr b="0" lang="en-US"/>
              <a:t>.</a:t>
            </a:r>
            <a:endParaRPr/>
          </a:p>
        </p:txBody>
      </p:sp>
      <p:pic>
        <p:nvPicPr>
          <p:cNvPr descr="Google Shape;417;p63" id="245" name="Google Shape;2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350" y="1280024"/>
            <a:ext cx="3474576" cy="347457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7654549" y="4643249"/>
            <a:ext cx="1074601" cy="3183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5DA2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rgbClr val="185DA2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457200" y="1200149"/>
            <a:ext cx="8229600" cy="3725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Designed to make it </a:t>
            </a:r>
            <a:br>
              <a:rPr lang="en-US" sz="2400"/>
            </a:br>
            <a:r>
              <a:rPr lang="en-US" sz="2400"/>
              <a:t>extremely simple to </a:t>
            </a:r>
            <a:br>
              <a:rPr lang="en-US" sz="2400"/>
            </a:br>
            <a:r>
              <a:rPr lang="en-US" sz="2400"/>
              <a:t>both understand and</a:t>
            </a:r>
            <a:br>
              <a:rPr lang="en-US" sz="2400"/>
            </a:br>
            <a:r>
              <a:rPr lang="en-US" sz="2400"/>
              <a:t>extend.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An API Group is a </a:t>
            </a:r>
            <a:r>
              <a:rPr b="1" lang="en-US" sz="2400"/>
              <a:t>REST </a:t>
            </a:r>
            <a:br>
              <a:rPr b="1" lang="en-US" sz="2400"/>
            </a:br>
            <a:r>
              <a:rPr b="1" lang="en-US" sz="2400"/>
              <a:t>compatible path</a:t>
            </a:r>
            <a:r>
              <a:rPr lang="en-US" sz="2400"/>
              <a:t> that acts as the type descriptor for a Kubernetes object. 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Referenced within an object as the </a:t>
            </a:r>
            <a:r>
              <a:rPr lang="en-US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400"/>
              <a:t> and </a:t>
            </a:r>
            <a:r>
              <a:rPr lang="en-US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2400"/>
              <a:t>.</a:t>
            </a:r>
            <a:endParaRPr sz="2400"/>
          </a:p>
        </p:txBody>
      </p:sp>
      <p:sp>
        <p:nvSpPr>
          <p:cNvPr id="253" name="Google Shape;253;p36"/>
          <p:cNvSpPr txBox="1"/>
          <p:nvPr>
            <p:ph idx="2" type="body"/>
          </p:nvPr>
        </p:nvSpPr>
        <p:spPr>
          <a:xfrm>
            <a:off x="4688700" y="1268025"/>
            <a:ext cx="3998100" cy="1862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Format: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i="1" lang="en-US" sz="1400">
                <a:solidFill>
                  <a:srgbClr val="76A5AF"/>
                </a:solidFill>
              </a:rPr>
              <a:t>&lt;group&gt;</a:t>
            </a:r>
            <a:r>
              <a:rPr b="1" lang="en-US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i="1" lang="en-US" sz="1400">
                <a:solidFill>
                  <a:srgbClr val="F6B26B"/>
                </a:solidFill>
              </a:rPr>
              <a:t>&lt;version&gt;</a:t>
            </a:r>
            <a:r>
              <a:rPr b="1" lang="en-US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i="1" lang="en-US" sz="1400">
                <a:solidFill>
                  <a:srgbClr val="CC4125"/>
                </a:solidFill>
              </a:rPr>
              <a:t>&lt;resource&gt;</a:t>
            </a:r>
            <a:endParaRPr i="1" sz="1400">
              <a:solidFill>
                <a:srgbClr val="CC412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400">
              <a:solidFill>
                <a:srgbClr val="CC412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US" sz="1400"/>
              <a:t>Examples: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-US" sz="1400">
                <a:solidFill>
                  <a:srgbClr val="76A5AF"/>
                </a:solidFill>
              </a:rPr>
              <a:t>apps</a:t>
            </a:r>
            <a:r>
              <a:rPr b="1" lang="en-US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1400">
                <a:solidFill>
                  <a:srgbClr val="F6B26B"/>
                </a:solidFill>
              </a:rPr>
              <a:t>v1</a:t>
            </a:r>
            <a:r>
              <a:rPr b="1" lang="en-US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1400">
                <a:solidFill>
                  <a:srgbClr val="CC4125"/>
                </a:solidFill>
              </a:rPr>
              <a:t>deployments</a:t>
            </a:r>
            <a:endParaRPr sz="1400">
              <a:solidFill>
                <a:srgbClr val="CC412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latin typeface="Roboto Mono"/>
                <a:ea typeface="Roboto Mono"/>
                <a:cs typeface="Roboto Mono"/>
                <a:sym typeface="Roboto Mono"/>
              </a:rPr>
              <a:t>/apis/</a:t>
            </a:r>
            <a:r>
              <a:rPr lang="en-US" sz="1400">
                <a:solidFill>
                  <a:srgbClr val="76A5AF"/>
                </a:solidFill>
              </a:rPr>
              <a:t>batch</a:t>
            </a:r>
            <a:r>
              <a:rPr b="1" lang="en-US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1400">
                <a:solidFill>
                  <a:srgbClr val="F6B26B"/>
                </a:solidFill>
              </a:rPr>
              <a:t>v1beta1</a:t>
            </a:r>
            <a:r>
              <a:rPr b="1" lang="en-US" sz="1400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1400">
                <a:solidFill>
                  <a:srgbClr val="CC4125"/>
                </a:solidFill>
              </a:rPr>
              <a:t>cronjobs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 Expression - YAML</a:t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YAML - 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YAML Ain't Markup Language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Files or other representations of Kubernetes Objects are generally represented in YAML.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 “</a:t>
            </a:r>
            <a:r>
              <a:rPr i="1" lang="en-US" sz="1800"/>
              <a:t>Human Friendly</a:t>
            </a:r>
            <a:r>
              <a:rPr lang="en-US" sz="1800"/>
              <a:t>” data serialization standard.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Uses white space (specifically spaces) alignment to denote ownership.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Three basic data types: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mappings</a:t>
            </a:r>
            <a:r>
              <a:rPr b="0" lang="en-US" sz="1800"/>
              <a:t>  - hash or dictionary,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sequences</a:t>
            </a:r>
            <a:r>
              <a:rPr b="0" lang="en-US" sz="1800"/>
              <a:t> - array or list</a:t>
            </a:r>
            <a:endParaRPr sz="1800"/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en-US" sz="1800"/>
              <a:t>scalars</a:t>
            </a:r>
            <a:r>
              <a:rPr b="0" lang="en-US" sz="1800"/>
              <a:t> - string, number, boolean etc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 Expression - YAML</a:t>
            </a:r>
            <a:endParaRPr/>
          </a:p>
        </p:txBody>
      </p:sp>
      <p:sp>
        <p:nvSpPr>
          <p:cNvPr id="265" name="Google Shape;265;p38"/>
          <p:cNvSpPr/>
          <p:nvPr/>
        </p:nvSpPr>
        <p:spPr>
          <a:xfrm>
            <a:off x="2043223" y="2218375"/>
            <a:ext cx="865782" cy="9876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flat" cmpd="sng" w="2857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p38"/>
          <p:cNvGrpSpPr/>
          <p:nvPr/>
        </p:nvGrpSpPr>
        <p:grpSpPr>
          <a:xfrm>
            <a:off x="6875450" y="3440874"/>
            <a:ext cx="1074302" cy="786602"/>
            <a:chOff x="0" y="0"/>
            <a:chExt cx="1074301" cy="786600"/>
          </a:xfrm>
        </p:grpSpPr>
        <p:sp>
          <p:nvSpPr>
            <p:cNvPr id="267" name="Google Shape;267;p38"/>
            <p:cNvSpPr/>
            <p:nvPr/>
          </p:nvSpPr>
          <p:spPr>
            <a:xfrm>
              <a:off x="0" y="0"/>
              <a:ext cx="1074301" cy="781200"/>
            </a:xfrm>
            <a:prstGeom prst="rect">
              <a:avLst/>
            </a:prstGeom>
            <a:solidFill>
              <a:srgbClr val="EA999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8"/>
            <p:cNvSpPr txBox="1"/>
            <p:nvPr/>
          </p:nvSpPr>
          <p:spPr>
            <a:xfrm>
              <a:off x="0" y="0"/>
              <a:ext cx="1074300" cy="7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Sequence</a:t>
              </a:r>
              <a:b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Array</a:t>
              </a:r>
              <a:b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List</a:t>
              </a:r>
              <a:endParaRPr/>
            </a:p>
          </p:txBody>
        </p:sp>
      </p:grpSp>
      <p:grpSp>
        <p:nvGrpSpPr>
          <p:cNvPr id="269" name="Google Shape;269;p38"/>
          <p:cNvGrpSpPr/>
          <p:nvPr/>
        </p:nvGrpSpPr>
        <p:grpSpPr>
          <a:xfrm>
            <a:off x="918073" y="1914125"/>
            <a:ext cx="1120203" cy="924601"/>
            <a:chOff x="-1" y="0"/>
            <a:chExt cx="1120202" cy="924599"/>
          </a:xfrm>
        </p:grpSpPr>
        <p:sp>
          <p:nvSpPr>
            <p:cNvPr id="270" name="Google Shape;270;p38"/>
            <p:cNvSpPr/>
            <p:nvPr/>
          </p:nvSpPr>
          <p:spPr>
            <a:xfrm>
              <a:off x="-1" y="0"/>
              <a:ext cx="1120202" cy="924599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8"/>
            <p:cNvSpPr txBox="1"/>
            <p:nvPr/>
          </p:nvSpPr>
          <p:spPr>
            <a:xfrm>
              <a:off x="-1" y="0"/>
              <a:ext cx="1120202" cy="786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Mapping</a:t>
              </a:r>
              <a:b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Hash</a:t>
              </a:r>
              <a:b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Dictionary</a:t>
              </a:r>
              <a:endParaRPr/>
            </a:p>
          </p:txBody>
        </p:sp>
      </p:grp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625" y="1227525"/>
            <a:ext cx="3523900" cy="371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38"/>
          <p:cNvGrpSpPr/>
          <p:nvPr/>
        </p:nvGrpSpPr>
        <p:grpSpPr>
          <a:xfrm>
            <a:off x="7125898" y="1604850"/>
            <a:ext cx="761702" cy="437400"/>
            <a:chOff x="-1" y="0"/>
            <a:chExt cx="761702" cy="437400"/>
          </a:xfrm>
        </p:grpSpPr>
        <p:sp>
          <p:nvSpPr>
            <p:cNvPr id="274" name="Google Shape;274;p38"/>
            <p:cNvSpPr/>
            <p:nvPr/>
          </p:nvSpPr>
          <p:spPr>
            <a:xfrm>
              <a:off x="-1" y="0"/>
              <a:ext cx="761702" cy="437400"/>
            </a:xfrm>
            <a:prstGeom prst="rect">
              <a:avLst/>
            </a:prstGeom>
            <a:solidFill>
              <a:srgbClr val="9FC5E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8"/>
            <p:cNvSpPr txBox="1"/>
            <p:nvPr/>
          </p:nvSpPr>
          <p:spPr>
            <a:xfrm>
              <a:off x="-1" y="0"/>
              <a:ext cx="761702" cy="380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Scalar</a:t>
              </a:r>
              <a:endParaRPr/>
            </a:p>
          </p:txBody>
        </p:sp>
      </p:grpSp>
      <p:sp>
        <p:nvSpPr>
          <p:cNvPr id="276" name="Google Shape;276;p38"/>
          <p:cNvSpPr/>
          <p:nvPr/>
        </p:nvSpPr>
        <p:spPr>
          <a:xfrm>
            <a:off x="5161725" y="1531275"/>
            <a:ext cx="1964196" cy="284634"/>
          </a:xfrm>
          <a:custGeom>
            <a:rect b="b" l="l" r="r" t="t"/>
            <a:pathLst>
              <a:path extrusionOk="0" h="21600" w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cap="flat" cmpd="sng" w="2857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8"/>
          <p:cNvSpPr/>
          <p:nvPr/>
        </p:nvSpPr>
        <p:spPr>
          <a:xfrm>
            <a:off x="4725524" y="1167449"/>
            <a:ext cx="436200" cy="437400"/>
          </a:xfrm>
          <a:prstGeom prst="rect">
            <a:avLst/>
          </a:prstGeom>
          <a:noFill/>
          <a:ln cap="flat" cmpd="sng" w="3810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8"/>
          <p:cNvSpPr/>
          <p:nvPr/>
        </p:nvSpPr>
        <p:spPr>
          <a:xfrm>
            <a:off x="3362175" y="3069050"/>
            <a:ext cx="2978700" cy="1809300"/>
          </a:xfrm>
          <a:prstGeom prst="rect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8"/>
          <p:cNvSpPr/>
          <p:nvPr/>
        </p:nvSpPr>
        <p:spPr>
          <a:xfrm>
            <a:off x="2909025" y="1914125"/>
            <a:ext cx="2077500" cy="696900"/>
          </a:xfrm>
          <a:prstGeom prst="rect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8"/>
          <p:cNvSpPr/>
          <p:nvPr/>
        </p:nvSpPr>
        <p:spPr>
          <a:xfrm>
            <a:off x="6340870" y="3514079"/>
            <a:ext cx="529848" cy="22474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YAML vs JSON</a:t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25" y="1371316"/>
            <a:ext cx="4387474" cy="338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099" y="1215778"/>
            <a:ext cx="4214137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recap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Orchestrators</a:t>
            </a:r>
            <a:endParaRPr/>
          </a:p>
          <a:p>
            <a:pPr indent="-4191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Kubernetes</a:t>
            </a:r>
            <a:endParaRPr/>
          </a:p>
          <a:p>
            <a:pPr indent="-419100" lvl="1" marL="952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</a:t>
            </a:r>
            <a:endParaRPr/>
          </a:p>
          <a:p>
            <a:pPr indent="-419100" lvl="1" marL="952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 &amp; API</a:t>
            </a:r>
            <a:endParaRPr/>
          </a:p>
          <a:p>
            <a:pPr indent="-419100" lvl="1" marL="9525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Entity model</a:t>
            </a:r>
            <a:endParaRPr/>
          </a:p>
        </p:txBody>
      </p:sp>
      <p:pic>
        <p:nvPicPr>
          <p:cNvPr descr="Image" id="81" name="Google Shape;8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7909" y="1549351"/>
            <a:ext cx="3591529" cy="1664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457200" y="4406308"/>
            <a:ext cx="8229600" cy="519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DB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2388DB"/>
                </a:solidFill>
              </a:rPr>
              <a:t>Concepts and Resources</a:t>
            </a:r>
            <a:endParaRPr/>
          </a:p>
        </p:txBody>
      </p:sp>
      <p:sp>
        <p:nvSpPr>
          <p:cNvPr id="293" name="Google Shape;293;p40"/>
          <p:cNvSpPr txBox="1"/>
          <p:nvPr>
            <p:ph type="title"/>
          </p:nvPr>
        </p:nvSpPr>
        <p:spPr>
          <a:xfrm>
            <a:off x="457200" y="1549524"/>
            <a:ext cx="4332600" cy="1542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Objects</a:t>
            </a:r>
            <a:endParaRPr/>
          </a:p>
        </p:txBody>
      </p:sp>
      <p:sp>
        <p:nvSpPr>
          <p:cNvPr id="294" name="Google Shape;294;p40"/>
          <p:cNvSpPr txBox="1"/>
          <p:nvPr/>
        </p:nvSpPr>
        <p:spPr>
          <a:xfrm>
            <a:off x="4789799" y="892399"/>
            <a:ext cx="3087601" cy="294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Namespaces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Pods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-US" sz="2400">
                <a:solidFill>
                  <a:schemeClr val="lt1"/>
                </a:solidFill>
              </a:rPr>
              <a:t>Services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Labels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Core Concepts</a:t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Kubernetes has several core building blocks that make up the foundation of  their higher level components.</a:t>
            </a:r>
            <a:endParaRPr/>
          </a:p>
        </p:txBody>
      </p:sp>
      <p:sp>
        <p:nvSpPr>
          <p:cNvPr id="301" name="Google Shape;301;p41"/>
          <p:cNvSpPr txBox="1"/>
          <p:nvPr/>
        </p:nvSpPr>
        <p:spPr>
          <a:xfrm>
            <a:off x="2856600" y="2854734"/>
            <a:ext cx="3430800" cy="7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Namespaces</a:t>
            </a:r>
            <a:endParaRPr/>
          </a:p>
        </p:txBody>
      </p:sp>
      <p:sp>
        <p:nvSpPr>
          <p:cNvPr id="302" name="Google Shape;302;p41"/>
          <p:cNvSpPr txBox="1"/>
          <p:nvPr/>
        </p:nvSpPr>
        <p:spPr>
          <a:xfrm>
            <a:off x="1883724" y="3526284"/>
            <a:ext cx="1815601" cy="7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Pods</a:t>
            </a:r>
            <a:endParaRPr/>
          </a:p>
        </p:txBody>
      </p:sp>
      <p:sp>
        <p:nvSpPr>
          <p:cNvPr id="303" name="Google Shape;303;p41"/>
          <p:cNvSpPr txBox="1"/>
          <p:nvPr/>
        </p:nvSpPr>
        <p:spPr>
          <a:xfrm>
            <a:off x="5321024" y="4151334"/>
            <a:ext cx="2490301" cy="7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</p:txBody>
      </p:sp>
      <p:sp>
        <p:nvSpPr>
          <p:cNvPr id="304" name="Google Shape;304;p41"/>
          <p:cNvSpPr txBox="1"/>
          <p:nvPr/>
        </p:nvSpPr>
        <p:spPr>
          <a:xfrm>
            <a:off x="5321024" y="3547434"/>
            <a:ext cx="2287201" cy="7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/>
          </a:p>
        </p:txBody>
      </p:sp>
      <p:sp>
        <p:nvSpPr>
          <p:cNvPr id="305" name="Google Shape;305;p41"/>
          <p:cNvSpPr txBox="1"/>
          <p:nvPr/>
        </p:nvSpPr>
        <p:spPr>
          <a:xfrm>
            <a:off x="1883724" y="4130184"/>
            <a:ext cx="1815601" cy="73773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Namespaces</a:t>
            </a:r>
            <a:endParaRPr/>
          </a:p>
        </p:txBody>
      </p:sp>
      <p:sp>
        <p:nvSpPr>
          <p:cNvPr id="311" name="Google Shape;311;p42"/>
          <p:cNvSpPr txBox="1"/>
          <p:nvPr>
            <p:ph idx="1" type="body"/>
          </p:nvPr>
        </p:nvSpPr>
        <p:spPr>
          <a:xfrm>
            <a:off x="457200" y="1200150"/>
            <a:ext cx="82296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/>
              <a:t>Namespaces are a logical cluster or environment, and are the primary method of partitioning a cluster or scoping access.</a:t>
            </a:r>
            <a:endParaRPr/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596325"/>
            <a:ext cx="2984978" cy="20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253" y="2596325"/>
            <a:ext cx="3515454" cy="20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Pod</a:t>
            </a:r>
            <a:endParaRPr/>
          </a:p>
        </p:txBody>
      </p:sp>
      <p:sp>
        <p:nvSpPr>
          <p:cNvPr id="319" name="Google Shape;319;p43"/>
          <p:cNvSpPr txBox="1"/>
          <p:nvPr>
            <p:ph idx="1" type="body"/>
          </p:nvPr>
        </p:nvSpPr>
        <p:spPr>
          <a:xfrm>
            <a:off x="457199" y="1200149"/>
            <a:ext cx="5598602" cy="3725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41630" lvl="0" marL="4480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Atomic unit</a:t>
            </a:r>
            <a:r>
              <a:rPr b="0" lang="en-US" sz="1800"/>
              <a:t> or smallest “</a:t>
            </a:r>
            <a:r>
              <a:rPr b="0" i="1" lang="en-US" sz="1800"/>
              <a:t>unit of work</a:t>
            </a:r>
            <a:r>
              <a:rPr b="0" lang="en-US" sz="1800"/>
              <a:t>”of Kubernetes.</a:t>
            </a:r>
            <a:endParaRPr sz="1800"/>
          </a:p>
          <a:p>
            <a:pPr indent="-341630" lvl="0" marL="44805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Foundational building block of Kubernetes Workloads. </a:t>
            </a:r>
            <a:endParaRPr sz="1800"/>
          </a:p>
          <a:p>
            <a:pPr indent="-341630" lvl="0" marL="448055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Pods are one or more containers that share volumes, a network namespace, and are a part of a </a:t>
            </a:r>
            <a:r>
              <a:rPr b="1" lang="en-US" sz="1800"/>
              <a:t>single context</a:t>
            </a:r>
            <a:r>
              <a:rPr lang="en-US" sz="1800"/>
              <a:t>.</a:t>
            </a:r>
            <a:endParaRPr sz="1800"/>
          </a:p>
          <a:p>
            <a:pPr indent="-341630" lvl="0" marL="448054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Running on the same node</a:t>
            </a:r>
            <a:endParaRPr sz="1800"/>
          </a:p>
          <a:p>
            <a:pPr indent="-341630" lvl="0" marL="448054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Ephemeral</a:t>
            </a:r>
            <a:endParaRPr sz="18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Google Shape;546;p79" id="320" name="Google Shape;3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1610" y="1219674"/>
            <a:ext cx="2903466" cy="36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Pod Container Attributes</a:t>
            </a:r>
            <a:endParaRPr/>
          </a:p>
        </p:txBody>
      </p:sp>
      <p:sp>
        <p:nvSpPr>
          <p:cNvPr id="326" name="Google Shape;326;p44"/>
          <p:cNvSpPr txBox="1"/>
          <p:nvPr>
            <p:ph idx="1" type="body"/>
          </p:nvPr>
        </p:nvSpPr>
        <p:spPr>
          <a:xfrm>
            <a:off x="457200" y="1200149"/>
            <a:ext cx="4523700" cy="3725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The name of the container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image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The container image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ports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array of ports to expose. Can be granted a friendly name and protocol may be specified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env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array of environment variables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command</a:t>
            </a:r>
            <a:r>
              <a:rPr lang="en-US" sz="1800">
                <a:solidFill>
                  <a:srgbClr val="000000"/>
                </a:solidFill>
              </a:rPr>
              <a:t> - 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Entrypoint array (equiv to Docker </a:t>
            </a:r>
            <a:r>
              <a:rPr lang="en-US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ENTRYPOINT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-US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args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Arguments to pass to the command (equiv to Docker </a:t>
            </a:r>
            <a:r>
              <a:rPr lang="en-US" sz="18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CMD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103" y="1277900"/>
            <a:ext cx="3232124" cy="35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Labels</a:t>
            </a:r>
            <a:endParaRPr/>
          </a:p>
        </p:txBody>
      </p:sp>
      <p:sp>
        <p:nvSpPr>
          <p:cNvPr id="333" name="Google Shape;333;p45"/>
          <p:cNvSpPr txBox="1"/>
          <p:nvPr>
            <p:ph idx="1" type="body"/>
          </p:nvPr>
        </p:nvSpPr>
        <p:spPr>
          <a:xfrm>
            <a:off x="457200" y="1200149"/>
            <a:ext cx="52953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key-value pairs that are used to identify, describe and group together related sets of objects or resources. </a:t>
            </a:r>
            <a:endParaRPr/>
          </a:p>
        </p:txBody>
      </p:sp>
      <p:pic>
        <p:nvPicPr>
          <p:cNvPr descr="Google Shape;568;p82" id="334" name="Google Shape;33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6350" y="1175340"/>
            <a:ext cx="2973294" cy="37753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5" name="Google Shape;335;p45"/>
          <p:cNvGraphicFramePr/>
          <p:nvPr/>
        </p:nvGraphicFramePr>
        <p:xfrm>
          <a:off x="238675" y="325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{9EB8C1EE-3D26-424D-89C7-1383D408B1EA}</a:tableStyleId>
              </a:tblPr>
              <a:tblGrid>
                <a:gridCol w="5917675"/>
              </a:tblGrid>
              <a:tr h="60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00FF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kubectl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get namespace --selector nwd.workshop=true</a:t>
                      </a:r>
                      <a:endParaRPr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0245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Label Example</a:t>
            </a:r>
            <a:endParaRPr/>
          </a:p>
        </p:txBody>
      </p:sp>
      <p:pic>
        <p:nvPicPr>
          <p:cNvPr descr="Google Shape;575;p83" id="341" name="Google Shape;34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0550" y="1175340"/>
            <a:ext cx="2973295" cy="377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25" y="1251553"/>
            <a:ext cx="3639844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endParaRPr/>
          </a:p>
        </p:txBody>
      </p:sp>
      <p:sp>
        <p:nvSpPr>
          <p:cNvPr id="348" name="Google Shape;348;p47"/>
          <p:cNvSpPr txBox="1"/>
          <p:nvPr>
            <p:ph idx="1" type="body"/>
          </p:nvPr>
        </p:nvSpPr>
        <p:spPr>
          <a:xfrm>
            <a:off x="457200" y="1200150"/>
            <a:ext cx="35097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/>
              <a:t>Selectors use labels to filter or select objects, and are used throughout Kubernetes.</a:t>
            </a:r>
            <a:endParaRPr/>
          </a:p>
        </p:txBody>
      </p:sp>
      <p:pic>
        <p:nvPicPr>
          <p:cNvPr id="349" name="Google Shape;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600" y="1215774"/>
            <a:ext cx="4907000" cy="380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88;p85" id="354" name="Google Shape;35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9350" y="1335675"/>
            <a:ext cx="5622377" cy="356947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Selector Example</a:t>
            </a:r>
            <a:endParaRPr/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291978"/>
            <a:ext cx="2954550" cy="3469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 Kubernetes (pod)</a:t>
            </a:r>
            <a:endParaRPr/>
          </a:p>
        </p:txBody>
      </p:sp>
      <p:graphicFrame>
        <p:nvGraphicFramePr>
          <p:cNvPr id="362" name="Google Shape;362;p49"/>
          <p:cNvGraphicFramePr/>
          <p:nvPr/>
        </p:nvGraphicFramePr>
        <p:xfrm>
          <a:off x="793300" y="2124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{9EB8C1EE-3D26-424D-89C7-1383D408B1EA}</a:tableStyleId>
              </a:tblPr>
              <a:tblGrid>
                <a:gridCol w="7205500"/>
              </a:tblGrid>
              <a:tr h="185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</a:t>
                      </a:r>
                      <a:r>
                        <a:rPr lang="en-US" sz="24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get pods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4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4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</a:t>
                      </a:r>
                      <a:r>
                        <a:rPr lang="en-US" sz="24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ubectl</a:t>
                      </a:r>
                      <a:r>
                        <a:rPr lang="en-US" sz="24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describe pods &lt;NAME&gt;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4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4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</a:t>
                      </a:r>
                      <a:r>
                        <a:rPr lang="en-US" sz="24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get pods -o yaml &lt;NAME&gt;</a:t>
                      </a:r>
                      <a:endParaRPr sz="2400">
                        <a:solidFill>
                          <a:srgbClr val="24292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0245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  <a:endParaRPr/>
          </a:p>
        </p:txBody>
      </p:sp>
      <p:pic>
        <p:nvPicPr>
          <p:cNvPr descr="Image" id="87" name="Google Shape;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037" y="1400472"/>
            <a:ext cx="1985858" cy="19770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8" name="Google Shape;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0519" y="1295400"/>
            <a:ext cx="3416301" cy="255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0" dist="0" endA="0" endPos="40000" fadeDir="5400012" kx="0" rotWithShape="0" algn="bl" stA="50000" stPos="0" sy="-100000" ky="0"/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Services</a:t>
            </a:r>
            <a:endParaRPr/>
          </a:p>
        </p:txBody>
      </p:sp>
      <p:sp>
        <p:nvSpPr>
          <p:cNvPr id="368" name="Google Shape;368;p50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31469" lvl="0" marL="35204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Unified method of accessing</a:t>
            </a:r>
            <a:r>
              <a:rPr b="0" lang="en-US" sz="2400"/>
              <a:t> the exposed workloads of Pods. </a:t>
            </a:r>
            <a:endParaRPr sz="2400"/>
          </a:p>
          <a:p>
            <a:pPr indent="-331469" lvl="0" marL="352043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/>
              <a:t>Durable resource </a:t>
            </a:r>
            <a:r>
              <a:rPr b="0" lang="en-US" sz="2400"/>
              <a:t>(unlike Pods) </a:t>
            </a:r>
            <a:endParaRPr sz="2400"/>
          </a:p>
          <a:p>
            <a:pPr indent="-331469" lvl="1" marL="704087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static cluster-unique IP</a:t>
            </a:r>
            <a:endParaRPr sz="2400"/>
          </a:p>
          <a:p>
            <a:pPr indent="-331468" lvl="1" marL="70408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static namespaced DNS name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8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8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8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8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8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48"/>
              <a:buNone/>
            </a:pPr>
            <a:br>
              <a:rPr lang="en-US" sz="2400"/>
            </a:br>
            <a:br>
              <a:rPr lang="en-US" sz="2400"/>
            </a:br>
            <a:endParaRPr sz="2400"/>
          </a:p>
        </p:txBody>
      </p:sp>
      <p:sp>
        <p:nvSpPr>
          <p:cNvPr id="369" name="Google Shape;369;p50"/>
          <p:cNvSpPr txBox="1"/>
          <p:nvPr/>
        </p:nvSpPr>
        <p:spPr>
          <a:xfrm>
            <a:off x="457200" y="4066000"/>
            <a:ext cx="8229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200"/>
              <a:buFont typeface="Roboto Mono"/>
              <a:buNone/>
            </a:pPr>
            <a:r>
              <a:rPr b="1" i="0" lang="en-US" sz="2200" u="none" cap="none" strike="noStrike">
                <a:solidFill>
                  <a:srgbClr val="CC4125"/>
                </a:solidFill>
                <a:latin typeface="Roboto Mono"/>
                <a:ea typeface="Roboto Mono"/>
                <a:cs typeface="Roboto Mono"/>
                <a:sym typeface="Roboto Mono"/>
              </a:rPr>
              <a:t>&lt;service name&gt;</a:t>
            </a:r>
            <a:r>
              <a:rPr b="1" i="0" lang="en-US" sz="2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i="0" lang="en-US" sz="2200" u="none" cap="none" strike="noStrike">
                <a:solidFill>
                  <a:srgbClr val="F6B26B"/>
                </a:solidFill>
                <a:latin typeface="Roboto Mono"/>
                <a:ea typeface="Roboto Mono"/>
                <a:cs typeface="Roboto Mono"/>
                <a:sym typeface="Roboto Mono"/>
              </a:rPr>
              <a:t>&lt;namespace&gt;</a:t>
            </a:r>
            <a:r>
              <a:rPr b="1" i="0" lang="en-US" sz="22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.svc.cluster.local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05 Kubernetes(service)</a:t>
            </a:r>
            <a:endParaRPr/>
          </a:p>
        </p:txBody>
      </p:sp>
      <p:graphicFrame>
        <p:nvGraphicFramePr>
          <p:cNvPr id="375" name="Google Shape;375;p51"/>
          <p:cNvGraphicFramePr/>
          <p:nvPr/>
        </p:nvGraphicFramePr>
        <p:xfrm>
          <a:off x="748075" y="199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{9EB8C1EE-3D26-424D-89C7-1383D408B1EA}</a:tableStyleId>
              </a:tblPr>
              <a:tblGrid>
                <a:gridCol w="7647850"/>
              </a:tblGrid>
              <a:tr h="1496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</a:t>
                      </a:r>
                      <a:r>
                        <a:rPr lang="en-US" sz="24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get service -o wide</a:t>
                      </a:r>
                      <a:endParaRPr sz="24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4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24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</a:t>
                      </a:r>
                      <a:r>
                        <a:rPr lang="en-US" sz="24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ubectl</a:t>
                      </a:r>
                      <a:r>
                        <a:rPr lang="en-US" sz="24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describe service &lt;NAME&gt;</a:t>
                      </a:r>
                      <a:endParaRPr sz="2400">
                        <a:solidFill>
                          <a:srgbClr val="24292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0245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idx="1" type="body"/>
          </p:nvPr>
        </p:nvSpPr>
        <p:spPr>
          <a:xfrm>
            <a:off x="457200" y="4406308"/>
            <a:ext cx="8229600" cy="519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88DB"/>
              </a:buClr>
              <a:buSzPts val="1800"/>
              <a:buFont typeface="Arial"/>
              <a:buNone/>
            </a:pPr>
            <a:r>
              <a:rPr lang="en-US" sz="1800">
                <a:solidFill>
                  <a:srgbClr val="2388DB"/>
                </a:solidFill>
              </a:rPr>
              <a:t>Concepts and Resources</a:t>
            </a:r>
            <a:endParaRPr/>
          </a:p>
        </p:txBody>
      </p:sp>
      <p:sp>
        <p:nvSpPr>
          <p:cNvPr id="381" name="Google Shape;381;p52"/>
          <p:cNvSpPr txBox="1"/>
          <p:nvPr>
            <p:ph type="title"/>
          </p:nvPr>
        </p:nvSpPr>
        <p:spPr>
          <a:xfrm>
            <a:off x="457200" y="1549524"/>
            <a:ext cx="4332600" cy="15429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Workloads</a:t>
            </a:r>
            <a:endParaRPr/>
          </a:p>
        </p:txBody>
      </p:sp>
      <p:sp>
        <p:nvSpPr>
          <p:cNvPr id="382" name="Google Shape;382;p52"/>
          <p:cNvSpPr txBox="1"/>
          <p:nvPr/>
        </p:nvSpPr>
        <p:spPr>
          <a:xfrm>
            <a:off x="4789799" y="892399"/>
            <a:ext cx="3087601" cy="294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ReplicaSet</a:t>
            </a:r>
            <a:endParaRPr/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Workloads</a:t>
            </a:r>
            <a:endParaRPr/>
          </a:p>
        </p:txBody>
      </p:sp>
      <p:sp>
        <p:nvSpPr>
          <p:cNvPr id="388" name="Google Shape;388;p53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Workloads within Kubernetes are higher level objects that manage Pods or other higher level objects.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/>
              <a:t>ALL CASES</a:t>
            </a:r>
            <a:r>
              <a:rPr b="0" i="0" lang="en-US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Pod Template is included, and acts the base tier of management.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ReplicaSet</a:t>
            </a:r>
            <a:endParaRPr/>
          </a:p>
        </p:txBody>
      </p:sp>
      <p:sp>
        <p:nvSpPr>
          <p:cNvPr id="394" name="Google Shape;394;p54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Primary method of managing pod replicas and their lifecycle.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Includes their scheduling, scaling, and deletion.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Their job is simple: </a:t>
            </a:r>
            <a:r>
              <a:rPr b="1" lang="en-US" sz="2400"/>
              <a:t>Always ensure the desired number of pods are running.</a:t>
            </a:r>
            <a:endParaRPr sz="2400"/>
          </a:p>
        </p:txBody>
      </p:sp>
      <p:pic>
        <p:nvPicPr>
          <p:cNvPr descr="Google Shape;715;p103" id="395" name="Google Shape;39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7174" y="4114124"/>
            <a:ext cx="5289649" cy="9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ReplicaSet</a:t>
            </a:r>
            <a:endParaRPr/>
          </a:p>
        </p:txBody>
      </p:sp>
      <p:sp>
        <p:nvSpPr>
          <p:cNvPr id="401" name="Google Shape;401;p55"/>
          <p:cNvSpPr txBox="1"/>
          <p:nvPr>
            <p:ph idx="1" type="body"/>
          </p:nvPr>
        </p:nvSpPr>
        <p:spPr>
          <a:xfrm>
            <a:off x="457200" y="1200149"/>
            <a:ext cx="4979400" cy="3725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replicas: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desired number of instances of the Pod.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>
                <a:solidFill>
                  <a:srgbClr val="1155CC"/>
                </a:solidFill>
                <a:latin typeface="Roboto Mono"/>
                <a:ea typeface="Roboto Mono"/>
                <a:cs typeface="Roboto Mono"/>
                <a:sym typeface="Roboto Mono"/>
              </a:rPr>
              <a:t>selector: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label selector for the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ReplicaSet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will manage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 instances that it targets; whether it’s desired or not.</a:t>
            </a:r>
            <a:endParaRPr sz="2400"/>
          </a:p>
        </p:txBody>
      </p:sp>
      <p:pic>
        <p:nvPicPr>
          <p:cNvPr id="402" name="Google Shape;4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050" y="1316300"/>
            <a:ext cx="2704725" cy="36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/>
          </a:p>
        </p:txBody>
      </p:sp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Declarative method of managing Pods via </a:t>
            </a:r>
            <a:r>
              <a:rPr b="1" lang="en-US" sz="2400"/>
              <a:t>ReplicaSets.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Provide rollback functionality and update control.</a:t>
            </a:r>
            <a:endParaRPr b="1" sz="2400"/>
          </a:p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Each iteration creates a unique label that is assigned to both the </a:t>
            </a:r>
            <a:r>
              <a:rPr b="1" lang="en-US" sz="2400"/>
              <a:t>ReplicaSet</a:t>
            </a:r>
            <a:r>
              <a:rPr lang="en-US" sz="2400"/>
              <a:t> and subsequent Pods.</a:t>
            </a:r>
            <a:endParaRPr sz="2400"/>
          </a:p>
        </p:txBody>
      </p:sp>
      <p:pic>
        <p:nvPicPr>
          <p:cNvPr id="409" name="Google Shape;4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635" y="3275873"/>
            <a:ext cx="4014724" cy="178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06 Kubernetes (scale)</a:t>
            </a:r>
            <a:endParaRPr/>
          </a:p>
        </p:txBody>
      </p:sp>
      <p:graphicFrame>
        <p:nvGraphicFramePr>
          <p:cNvPr id="415" name="Google Shape;415;p57"/>
          <p:cNvGraphicFramePr/>
          <p:nvPr/>
        </p:nvGraphicFramePr>
        <p:xfrm>
          <a:off x="457200" y="156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{9EB8C1EE-3D26-424D-89C7-1383D408B1EA}</a:tableStyleId>
              </a:tblPr>
              <a:tblGrid>
                <a:gridCol w="3837025"/>
              </a:tblGrid>
              <a:tr h="289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</a:t>
                      </a: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ubectl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scale deployment currencyservice --replicas 2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</a:t>
                      </a: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ubectl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delete pods &lt;NAME&gt;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</a:t>
                      </a: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ubectl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scale deployment currencyservice --replicas 1</a:t>
                      </a:r>
                      <a:endParaRPr sz="1800">
                        <a:solidFill>
                          <a:srgbClr val="24292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0245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6" name="Google Shape;416;p57"/>
          <p:cNvGraphicFramePr/>
          <p:nvPr/>
        </p:nvGraphicFramePr>
        <p:xfrm>
          <a:off x="4786850" y="1566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{9EB8C1EE-3D26-424D-89C7-1383D408B1EA}</a:tableStyleId>
              </a:tblPr>
              <a:tblGrid>
                <a:gridCol w="3899950"/>
              </a:tblGrid>
              <a:tr h="2893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su</a:t>
                      </a:r>
                      <a:r>
                        <a:rPr lang="en-US" sz="1800">
                          <a:solidFill>
                            <a:srgbClr val="FFC58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FF00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watch kubectl</a:t>
                      </a:r>
                      <a:r>
                        <a:rPr lang="en-US" sz="1800">
                          <a:solidFill>
                            <a:schemeClr val="lt1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get pods </a:t>
                      </a:r>
                      <a:endParaRPr sz="1800">
                        <a:solidFill>
                          <a:srgbClr val="00FF00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4292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0245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07 Kubernetes (upgrade)</a:t>
            </a:r>
            <a:endParaRPr/>
          </a:p>
        </p:txBody>
      </p:sp>
      <p:graphicFrame>
        <p:nvGraphicFramePr>
          <p:cNvPr id="422" name="Google Shape;422;p58"/>
          <p:cNvGraphicFramePr/>
          <p:nvPr/>
        </p:nvGraphicFramePr>
        <p:xfrm>
          <a:off x="457200" y="169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{9EB8C1EE-3D26-424D-89C7-1383D408B1EA}</a:tableStyleId>
              </a:tblPr>
              <a:tblGrid>
                <a:gridCol w="8229600"/>
              </a:tblGrid>
              <a:tr h="2337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che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ckout regression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apply -f release/kubernetes-manifests.yaml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</a:t>
                      </a: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ubectl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get pods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</a:t>
                      </a: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ubectl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get deployment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0245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08 Kubernetes (rollback)</a:t>
            </a:r>
            <a:endParaRPr/>
          </a:p>
        </p:txBody>
      </p:sp>
      <p:graphicFrame>
        <p:nvGraphicFramePr>
          <p:cNvPr id="428" name="Google Shape;428;p59"/>
          <p:cNvGraphicFramePr/>
          <p:nvPr/>
        </p:nvGraphicFramePr>
        <p:xfrm>
          <a:off x="511325" y="213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{9EB8C1EE-3D26-424D-89C7-1383D408B1EA}</a:tableStyleId>
              </a:tblPr>
              <a:tblGrid>
                <a:gridCol w="82296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rollout history deployment/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shippingservice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rollout undo deployment/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shippingservice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kubectl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rollout history deployment/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shippingservice</a:t>
                      </a:r>
                      <a:endParaRPr sz="1800">
                        <a:solidFill>
                          <a:srgbClr val="24292E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0245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VM VS Container</a:t>
            </a:r>
            <a:endParaRPr/>
          </a:p>
        </p:txBody>
      </p:sp>
      <p:pic>
        <p:nvPicPr>
          <p:cNvPr descr="Image"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32" y="1325271"/>
            <a:ext cx="3826959" cy="34393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5" name="Google Shape;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7669" y="1277868"/>
            <a:ext cx="3941904" cy="3534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34" name="Google Shape;434;p60"/>
          <p:cNvSpPr txBox="1"/>
          <p:nvPr>
            <p:ph idx="1" type="body"/>
          </p:nvPr>
        </p:nvSpPr>
        <p:spPr>
          <a:xfrm>
            <a:off x="457200" y="1200149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Ecosystem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Architecture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API and Entity Model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Out-of-the-box features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kubernetes.io</a:t>
            </a:r>
            <a:endParaRPr/>
          </a:p>
        </p:txBody>
      </p:sp>
      <p:sp>
        <p:nvSpPr>
          <p:cNvPr id="440" name="Google Shape;440;p61"/>
          <p:cNvSpPr txBox="1"/>
          <p:nvPr>
            <p:ph idx="1" type="body"/>
          </p:nvPr>
        </p:nvSpPr>
        <p:spPr>
          <a:xfrm>
            <a:off x="457199" y="1200149"/>
            <a:ext cx="3630602" cy="37257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Reference</a:t>
            </a:r>
            <a:endParaRPr/>
          </a:p>
        </p:txBody>
      </p:sp>
      <p:pic>
        <p:nvPicPr>
          <p:cNvPr descr="Google Shape;1345;p180" id="441" name="Google Shape;44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7900" y="1229878"/>
            <a:ext cx="4598902" cy="37753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346;p180" id="442" name="Google Shape;44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450" y="3612450"/>
            <a:ext cx="1093101" cy="12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Links</a:t>
            </a:r>
            <a:endParaRPr/>
          </a:p>
        </p:txBody>
      </p:sp>
      <p:sp>
        <p:nvSpPr>
          <p:cNvPr id="448" name="Google Shape;448;p6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38100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TGI Kubernetes</a:t>
            </a:r>
            <a:r>
              <a:rPr lang="en-US" sz="2400"/>
              <a:t> on Youtube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Official forum </a:t>
            </a:r>
            <a:r>
              <a:rPr lang="en-US" sz="2400" u="sng">
                <a:solidFill>
                  <a:schemeClr val="hlink"/>
                </a:solidFill>
                <a:hlinkClick r:id="rId4"/>
              </a:rPr>
              <a:t>https://discuss.kubernetes.io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Kubernetes Slack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https://slack.k8s.io/</a:t>
            </a:r>
            <a:r>
              <a:rPr lang="en-US" sz="2400"/>
              <a:t> </a:t>
            </a:r>
            <a:endParaRPr sz="2400"/>
          </a:p>
          <a:p>
            <a:pPr indent="-3810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u="sng">
                <a:solidFill>
                  <a:schemeClr val="hlink"/>
                </a:solidFill>
                <a:hlinkClick r:id="rId6"/>
              </a:rPr>
              <a:t>CNCF</a:t>
            </a:r>
            <a:r>
              <a:rPr lang="en-US" sz="2400"/>
              <a:t> Youtube channel with Kubecon lecture</a:t>
            </a:r>
            <a:endParaRPr sz="2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3"/>
          <p:cNvSpPr txBox="1"/>
          <p:nvPr>
            <p:ph type="title"/>
          </p:nvPr>
        </p:nvSpPr>
        <p:spPr>
          <a:xfrm>
            <a:off x="685800" y="1747355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Concepts</a:t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407802" y="1492250"/>
            <a:ext cx="8328396" cy="21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3444C"/>
              </a:buClr>
              <a:buSzPts val="2800"/>
              <a:buFont typeface="Helvetica Neue"/>
              <a:buChar char="•"/>
            </a:pPr>
            <a:r>
              <a:rPr b="0" i="0" lang="en-US" sz="2800" u="none" cap="none" strike="noStrike">
                <a:solidFill>
                  <a:srgbClr val="3344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Flexible: Containerize any application.</a:t>
            </a:r>
            <a:endParaRPr/>
          </a:p>
          <a:p>
            <a:pPr indent="-3175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3444C"/>
              </a:buClr>
              <a:buSzPts val="2800"/>
              <a:buFont typeface="Helvetica Neue"/>
              <a:buChar char="•"/>
            </a:pPr>
            <a:r>
              <a:rPr b="0" i="0" lang="en-US" sz="2800" u="none" cap="none" strike="noStrike">
                <a:solidFill>
                  <a:srgbClr val="3344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Lightweight: Share host kernel.</a:t>
            </a:r>
            <a:endParaRPr/>
          </a:p>
          <a:p>
            <a:pPr indent="-3175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3444C"/>
              </a:buClr>
              <a:buSzPts val="2800"/>
              <a:buFont typeface="Helvetica Neue"/>
              <a:buChar char="•"/>
            </a:pPr>
            <a:r>
              <a:rPr b="0" i="0" lang="en-US" sz="2800" u="none" cap="none" strike="noStrike">
                <a:solidFill>
                  <a:srgbClr val="3344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Interchangeable: Update and upgrade on-the-fly.</a:t>
            </a:r>
            <a:endParaRPr/>
          </a:p>
          <a:p>
            <a:pPr indent="-3175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3444C"/>
              </a:buClr>
              <a:buSzPts val="2800"/>
              <a:buFont typeface="Helvetica Neue"/>
              <a:buChar char="•"/>
            </a:pPr>
            <a:r>
              <a:rPr b="0" i="0" lang="en-US" sz="2800" u="none" cap="none" strike="noStrike">
                <a:solidFill>
                  <a:srgbClr val="3344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Portable: Build locally, run anywhere.</a:t>
            </a:r>
            <a:endParaRPr/>
          </a:p>
          <a:p>
            <a:pPr indent="-317500" lvl="0" marL="457200" marR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33444C"/>
              </a:buClr>
              <a:buSzPts val="2800"/>
              <a:buFont typeface="Helvetica Neue"/>
              <a:buChar char="•"/>
            </a:pPr>
            <a:r>
              <a:rPr b="0" i="0" lang="en-US" sz="2800" u="none" cap="none" strike="noStrike">
                <a:solidFill>
                  <a:srgbClr val="33444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Scalable: Increase container replicas.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01 Docker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7" name="Google Shape;107;p17"/>
          <p:cNvGraphicFramePr/>
          <p:nvPr/>
        </p:nvGraphicFramePr>
        <p:xfrm>
          <a:off x="457200" y="122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{9EB8C1EE-3D26-424D-89C7-1383D408B1EA}</a:tableStyleId>
              </a:tblPr>
              <a:tblGrid>
                <a:gridCol w="8229600"/>
              </a:tblGrid>
              <a:tr h="3865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su</a:t>
                      </a:r>
                      <a:r>
                        <a:rPr lang="en-US" sz="1800">
                          <a:solidFill>
                            <a:srgbClr val="FFC58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git</a:t>
                      </a: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 clone https://github.com/ageapps/docker-chat /workshop/docker-chat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cd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/workshop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/docker-chat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build -t chat app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run -d --name db mongo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run --link db -p 80:3000 -d chat</a:t>
                      </a:r>
                      <a:endParaRPr sz="1800">
                        <a:solidFill>
                          <a:srgbClr val="37474F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63500" marB="63500" marR="63500" marL="63500">
                    <a:solidFill>
                      <a:srgbClr val="00245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Composition</a:t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154226" y="1962150"/>
            <a:ext cx="8861513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1153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Georgia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Compose is a tool for defining and running multi-container Docker applications. With Compose, you use a YAML file to configure your application’s services. Then, with a single command, you create and start all the services from your configuration.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792700" y="2729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02 Composition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>
            <a:hlinkClick r:id="rId3"/>
          </p:cNvPr>
          <p:cNvSpPr txBox="1"/>
          <p:nvPr/>
        </p:nvSpPr>
        <p:spPr>
          <a:xfrm>
            <a:off x="473675" y="1314200"/>
            <a:ext cx="14109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Heapster Shop</a:t>
            </a:r>
            <a:endParaRPr/>
          </a:p>
        </p:txBody>
      </p:sp>
      <p:graphicFrame>
        <p:nvGraphicFramePr>
          <p:cNvPr id="120" name="Google Shape;120;p19"/>
          <p:cNvGraphicFramePr/>
          <p:nvPr/>
        </p:nvGraphicFramePr>
        <p:xfrm>
          <a:off x="457200" y="175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{9EB8C1EE-3D26-424D-89C7-1383D408B1EA}</a:tableStyleId>
              </a:tblPr>
              <a:tblGrid>
                <a:gridCol w="8229600"/>
              </a:tblGrid>
              <a:tr h="206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</a:t>
                      </a:r>
                      <a:r>
                        <a:rPr lang="en-US" sz="1800">
                          <a:solidFill>
                            <a:schemeClr val="lt1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rm -f $(docker ps -aq)</a:t>
                      </a:r>
                      <a:endParaRPr sz="1800">
                        <a:solidFill>
                          <a:schemeClr val="lt1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</a:rPr>
                        <a:t>git</a:t>
                      </a:r>
                      <a:r>
                        <a:rPr lang="en-US" sz="1800">
                          <a:solidFill>
                            <a:srgbClr val="FFFFFF"/>
                          </a:solidFill>
                        </a:rPr>
                        <a:t> clone https://github.com/olegsu/microservices-demo /workshop/microservices-demo</a:t>
                      </a: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00FF00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cd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/workshop/microservices-demo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git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checkout docker-compose</a:t>
                      </a:r>
                      <a:b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800">
                        <a:solidFill>
                          <a:srgbClr val="FFFFFF"/>
                        </a:solidFill>
                        <a:highlight>
                          <a:srgbClr val="002451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00FF00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docker-compose</a:t>
                      </a:r>
                      <a:r>
                        <a:rPr lang="en-US" sz="1800">
                          <a:solidFill>
                            <a:srgbClr val="FFFFFF"/>
                          </a:solidFill>
                          <a:highlight>
                            <a:srgbClr val="002451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-f composition-manifests/docker-compose.yml up -d</a:t>
                      </a:r>
                      <a:endParaRPr sz="1800">
                        <a:solidFill>
                          <a:srgbClr val="24292E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solidFill>
                      <a:srgbClr val="00245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z">
  <a:themeElements>
    <a:clrScheme name="Biz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z">
  <a:themeElements>
    <a:clrScheme name="Biz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